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289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5" r:id="rId12"/>
    <p:sldId id="406" r:id="rId13"/>
    <p:sldId id="407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b="1"/>
              <a:t> </a:t>
            </a:r>
            <a:r>
              <a:rPr lang="pl-PL" altLang="pl-PL"/>
              <a:t>Wprowadzenie do tematyki sesji; zapoznanie uczestników ze znaczeniem określenia: ”kamienie milowe”, przykłady zdarzeń, które określa się znaczeniem „kamieni milowych”.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Trener przedstawia cel sesji oraz propozycje  do realizacji zajęć grupowych warsztatowych.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  </a:t>
            </a:r>
          </a:p>
          <a:p>
            <a:pPr>
              <a:spcBef>
                <a:spcPct val="0"/>
              </a:spcBef>
            </a:pPr>
            <a:endParaRPr lang="pl-PL" altLang="pl-PL"/>
          </a:p>
          <a:p>
            <a:endParaRPr lang="pl-PL" altLang="pl-PL"/>
          </a:p>
        </p:txBody>
      </p:sp>
      <p:sp>
        <p:nvSpPr>
          <p:cNvPr id="614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A45567-C5A7-4011-8E10-DACC9BEB0473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Rundka „bez przymusu”- przykłady zdarzeń  w planach strategicznych zwanych „kamieniami milowymi”</a:t>
            </a:r>
          </a:p>
          <a:p>
            <a:endParaRPr lang="pl-PL" altLang="pl-PL"/>
          </a:p>
        </p:txBody>
      </p:sp>
      <p:sp>
        <p:nvSpPr>
          <p:cNvPr id="1229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300A9E2-64D0-4C08-BEF5-01381A57B852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Trener prosi reprezentantów każdej grupy o analizę karty zapisanych „kamieni milowych” i porównanie z kartą „kamieni milowych” innej grupy.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W kolorze kontrastowym należy dopisać  „brakujące zapisy/ nazwane określenia  kamieni milowych” na pozostałych arkuszach.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Utworzony „katalog kamieni milowych„ jest podsumowaniem sesji. Trener podkreśla świadomość i ważność każdego zakończonego etapu w projektowaniu planu pracy.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Prosi o ocenę i przydatność uzyskanych podczas sesji informacji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</p:txBody>
      </p:sp>
      <p:sp>
        <p:nvSpPr>
          <p:cNvPr id="1434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F531EB-0224-4262-B96E-D0A8F349B69D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EA9B63-DC5A-447D-9E4D-D0209CA5B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45FCD0-46E2-4D89-BCCD-B63A2E359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2BE0FD-6355-443A-AB13-B803BF91D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B5EB2F-27A3-471E-ACDA-94FF5376DF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814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2"/>
          <p:cNvSpPr>
            <a:spLocks noChangeArrowheads="1"/>
          </p:cNvSpPr>
          <p:nvPr/>
        </p:nvSpPr>
        <p:spPr bwMode="auto">
          <a:xfrm>
            <a:off x="323850" y="836613"/>
            <a:ext cx="84963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/>
              <a:t> </a:t>
            </a:r>
            <a:r>
              <a:rPr lang="pl-PL" altLang="pl-PL" sz="2400" dirty="0"/>
              <a:t>Trener proponuje, aby w jednorodnych grupach dokonać: nazwania i zapisania zakończonych etapów w realizowanych planach, które mogą, zdaniem uczestników, być zakwalifikowanymi do miana „</a:t>
            </a:r>
            <a:r>
              <a:rPr lang="pl-PL" altLang="pl-PL" sz="2400" b="1" dirty="0"/>
              <a:t>kamieni milowych”.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/>
              <a:t>Prosi o wywieszenie arkuszy pracy każdej z grup na  flipcharcie.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40842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 Gantta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latin typeface="+mn-lt"/>
              </a:rPr>
              <a:t>jest graficznym sposobem planowania i kontroli.</a:t>
            </a:r>
          </a:p>
          <a:p>
            <a:pPr algn="just"/>
            <a:endParaRPr lang="pl-PL" dirty="0">
              <a:latin typeface="+mn-lt"/>
            </a:endParaRPr>
          </a:p>
          <a:p>
            <a:pPr algn="just"/>
            <a:r>
              <a:rPr lang="pl-PL" dirty="0">
                <a:latin typeface="+mn-lt"/>
              </a:rPr>
              <a:t>Planowanie i koordynowanie przebiegu różnych czynności w przekroju czasowym odgrywa istotną rolę w tworzeniu i </a:t>
            </a:r>
          </a:p>
          <a:p>
            <a:pPr algn="just"/>
            <a:r>
              <a:rPr lang="pl-PL" dirty="0">
                <a:latin typeface="+mn-lt"/>
              </a:rPr>
              <a:t>funkcjonowaniu organizacji. Wykresy Gantta służą do planowania działań wielopodmiotowych zarówno zespołowych, jak i grupowych. Przedstawiają następstwo kolejnych zdarzeń, uwzględniając również zadania wykonywane równolegle. Dzięki tej technice można także kontrolować realizację zaplanowanego przedsięwzięcia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938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planowania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I etap: </a:t>
            </a:r>
            <a:r>
              <a:rPr lang="pl-PL" dirty="0"/>
              <a:t>rozłożenie przedsięwzięcia na cele etapowe lub cele</a:t>
            </a:r>
          </a:p>
          <a:p>
            <a:r>
              <a:rPr lang="pl-PL" dirty="0"/>
              <a:t>szczątkowe,</a:t>
            </a:r>
          </a:p>
          <a:p>
            <a:r>
              <a:rPr lang="pl-PL" b="1" dirty="0"/>
              <a:t>II  etap:  </a:t>
            </a:r>
            <a:r>
              <a:rPr lang="pl-PL" dirty="0"/>
              <a:t>ustalenie  czasu  trwania  przedsięwzięcia  i  określenie  czasów realizacji celów etapowych i cząstkowych,</a:t>
            </a:r>
          </a:p>
          <a:p>
            <a:r>
              <a:rPr lang="pl-PL" b="1" dirty="0"/>
              <a:t>III etap: </a:t>
            </a:r>
            <a:r>
              <a:rPr lang="pl-PL" dirty="0"/>
              <a:t>ustalenie kolejności realizacji celów etapowych i cząstkowych oraz wyznaczenie terminów ich rozpoczęcia i zakończenia,</a:t>
            </a:r>
          </a:p>
          <a:p>
            <a:r>
              <a:rPr lang="pl-PL" b="1" dirty="0"/>
              <a:t>IV etap: </a:t>
            </a:r>
            <a:r>
              <a:rPr lang="pl-PL" dirty="0"/>
              <a:t>określenie miejsca, w którym cele te mają być zrealizowane,</a:t>
            </a:r>
          </a:p>
          <a:p>
            <a:r>
              <a:rPr lang="pl-PL" b="1" dirty="0"/>
              <a:t>V etap</a:t>
            </a:r>
            <a:r>
              <a:rPr lang="pl-PL" dirty="0"/>
              <a:t>: wyrażenie w postaci graficznej wszystkich do wykonanych czynności.</a:t>
            </a:r>
          </a:p>
        </p:txBody>
      </p:sp>
    </p:spTree>
    <p:extLst>
      <p:ext uri="{BB962C8B-B14F-4D97-AF65-F5344CB8AC3E}">
        <p14:creationId xmlns:p14="http://schemas.microsoft.com/office/powerpoint/2010/main" val="91597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 noChangeArrowheads="1"/>
          </p:cNvSpPr>
          <p:nvPr>
            <p:ph type="ctrTitle"/>
          </p:nvPr>
        </p:nvSpPr>
        <p:spPr>
          <a:xfrm>
            <a:off x="395536" y="3068960"/>
            <a:ext cx="7920880" cy="1512168"/>
          </a:xfrm>
        </p:spPr>
        <p:txBody>
          <a:bodyPr/>
          <a:lstStyle/>
          <a:p>
            <a:r>
              <a:rPr lang="pl-PL" altLang="pl-PL" sz="2400" b="1" dirty="0"/>
              <a:t>Opracowanie katalogu  „kamieni milowych”</a:t>
            </a:r>
            <a:br>
              <a:rPr lang="pl-PL" altLang="pl-PL" sz="2400" dirty="0"/>
            </a:br>
            <a:br>
              <a:rPr lang="pl-PL" altLang="pl-PL" sz="2400" b="1" dirty="0"/>
            </a:br>
            <a:r>
              <a:rPr lang="pl-PL" altLang="pl-PL" sz="2400" b="1" dirty="0"/>
              <a:t>Moduł V, Dzień 2 sesja 4</a:t>
            </a:r>
            <a:br>
              <a:rPr lang="pl-PL" altLang="pl-PL" sz="2400" b="1" dirty="0"/>
            </a:br>
            <a:br>
              <a:rPr lang="pl-PL" altLang="pl-PL" sz="2400" b="1" dirty="0"/>
            </a:br>
            <a:r>
              <a:rPr lang="pl-PL" sz="100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2400" dirty="0">
                <a:solidFill>
                  <a:prstClr val="white"/>
                </a:solidFill>
              </a:rPr>
            </a:br>
            <a:r>
              <a:rPr lang="pl-PL" sz="2400" dirty="0">
                <a:solidFill>
                  <a:prstClr val="white"/>
                </a:solidFill>
              </a:rPr>
              <a:t>                      Autor: Maria Utracka/ Dorota Tomaszewicz</a:t>
            </a:r>
            <a:br>
              <a:rPr lang="pl-PL" altLang="pl-PL" sz="2000" dirty="0">
                <a:solidFill>
                  <a:prstClr val="white"/>
                </a:solidFill>
              </a:rPr>
            </a:br>
            <a:br>
              <a:rPr lang="pl-PL" altLang="pl-PL" sz="2400" b="1" dirty="0">
                <a:solidFill>
                  <a:prstClr val="white"/>
                </a:solidFill>
              </a:rPr>
            </a:br>
            <a:br>
              <a:rPr lang="pl-PL" altLang="pl-PL" sz="2400" b="1" dirty="0"/>
            </a:br>
            <a:br>
              <a:rPr lang="pl-PL" altLang="pl-PL" sz="2000" dirty="0"/>
            </a:br>
            <a:br>
              <a:rPr lang="pl-PL" altLang="pl-PL" sz="2000" dirty="0"/>
            </a:br>
            <a:br>
              <a:rPr lang="pl-PL" altLang="pl-PL" sz="2400" b="1" dirty="0"/>
            </a:b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3782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1"/>
          <p:cNvSpPr>
            <a:spLocks noChangeArrowheads="1"/>
          </p:cNvSpPr>
          <p:nvPr/>
        </p:nvSpPr>
        <p:spPr bwMode="auto">
          <a:xfrm>
            <a:off x="2051050" y="739775"/>
            <a:ext cx="489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/>
              <a:t>   Cel spotkania</a:t>
            </a:r>
            <a:endParaRPr lang="pl-PL" altLang="pl-PL"/>
          </a:p>
        </p:txBody>
      </p:sp>
      <p:sp>
        <p:nvSpPr>
          <p:cNvPr id="4099" name="Prostokąt 2"/>
          <p:cNvSpPr>
            <a:spLocks noChangeArrowheads="1"/>
          </p:cNvSpPr>
          <p:nvPr/>
        </p:nvSpPr>
        <p:spPr bwMode="auto">
          <a:xfrm>
            <a:off x="434975" y="1628775"/>
            <a:ext cx="80978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Opracowanie katalogu „kamieni milowych”  w procesie  budowy planu strategicznego rozwoju oświaty</a:t>
            </a:r>
          </a:p>
        </p:txBody>
      </p:sp>
    </p:spTree>
    <p:extLst>
      <p:ext uri="{BB962C8B-B14F-4D97-AF65-F5344CB8AC3E}">
        <p14:creationId xmlns:p14="http://schemas.microsoft.com/office/powerpoint/2010/main" val="349878470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9A0108C-CC8D-4E0C-A48A-5291C9F500EB}"/>
              </a:ext>
            </a:extLst>
          </p:cNvPr>
          <p:cNvSpPr/>
          <p:nvPr/>
        </p:nvSpPr>
        <p:spPr>
          <a:xfrm>
            <a:off x="250825" y="696913"/>
            <a:ext cx="84963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endParaRPr lang="pl-PL" b="1" dirty="0"/>
          </a:p>
          <a:p>
            <a:pPr eaLnBrk="1" hangingPunct="1">
              <a:defRPr/>
            </a:pPr>
            <a:r>
              <a:rPr lang="pl-PL" sz="2400" b="1" dirty="0"/>
              <a:t>Uczestnik szkolenia: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dowie się, co to są kamienie milowe w zarządzaniu projektami,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pozna przykładowy „katalog kamieni milowych”                  w budowaniu procesowego wspomagania szkół w JST,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poda przykłady „kamieni milowych” w opracowywanym planie.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l-PL" sz="2400" dirty="0"/>
          </a:p>
          <a:p>
            <a:pPr eaLnBrk="1" hangingPunct="1"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7751098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A7F1632-6DEE-4C1B-A744-4FC9F34E49D9}"/>
              </a:ext>
            </a:extLst>
          </p:cNvPr>
          <p:cNvSpPr/>
          <p:nvPr/>
        </p:nvSpPr>
        <p:spPr>
          <a:xfrm>
            <a:off x="250825" y="696913"/>
            <a:ext cx="8496300" cy="5494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400" b="1" dirty="0"/>
              <a:t>Omówienie zasady zarządzania: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/>
              <a:t> w tra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dycyjnym zarzadzaniu projektem wyróżnia się pięć faz: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-  inicjacja, 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planowanie, 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wykonywanie, 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monitorowanie, 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ukończenie projektu.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3147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rostokąt 2">
            <a:extLst>
              <a:ext uri="{FF2B5EF4-FFF2-40B4-BE49-F238E27FC236}">
                <a16:creationId xmlns:a16="http://schemas.microsoft.com/office/drawing/2014/main" id="{E8DA0705-40A8-4FD0-8A36-5B7CBB9FF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84963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b="1" dirty="0"/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/>
              <a:t>Przykłady zmiennych czynników pojawiających się w planie: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400" dirty="0"/>
              <a:t> zakres projektu,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400" dirty="0"/>
              <a:t> czas na jego realizacje,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400" dirty="0"/>
              <a:t> budżet,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400" dirty="0"/>
              <a:t> jakość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400" dirty="0"/>
              <a:t> ryzyko.</a:t>
            </a:r>
          </a:p>
        </p:txBody>
      </p:sp>
    </p:spTree>
    <p:extLst>
      <p:ext uri="{BB962C8B-B14F-4D97-AF65-F5344CB8AC3E}">
        <p14:creationId xmlns:p14="http://schemas.microsoft.com/office/powerpoint/2010/main" val="40728074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rostokąt 2">
            <a:extLst>
              <a:ext uri="{FF2B5EF4-FFF2-40B4-BE49-F238E27FC236}">
                <a16:creationId xmlns:a16="http://schemas.microsoft.com/office/drawing/2014/main" id="{E8DA0705-40A8-4FD0-8A36-5B7CBB9FF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92150"/>
            <a:ext cx="84963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b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/>
              <a:t>Kamień milowy</a:t>
            </a:r>
            <a:r>
              <a:rPr lang="pl-PL" altLang="pl-PL" sz="2400" dirty="0"/>
              <a:t> w zarządzaniu projektem, to ważne zdarzenie w harmonogramie, które podsumowuje określony zestaw zadań, bądź daną fazę.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dirty="0"/>
              <a:t>Oznacza on jednocześnie </a:t>
            </a:r>
            <a:r>
              <a:rPr lang="pl-PL" altLang="pl-PL" sz="2400" b="1" dirty="0"/>
              <a:t>pewne istotne, jednorazowe zdarzenie, które można w jednoznaczny sposób określić. </a:t>
            </a:r>
            <a:endParaRPr lang="pl-PL" altLang="pl-PL" sz="2400" dirty="0"/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418127382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2"/>
          <p:cNvSpPr>
            <a:spLocks noChangeArrowheads="1"/>
          </p:cNvSpPr>
          <p:nvPr/>
        </p:nvSpPr>
        <p:spPr bwMode="auto">
          <a:xfrm>
            <a:off x="250825" y="696913"/>
            <a:ext cx="84963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Podsumowanie  określonych zestawów zadań lub określoną fazę projektu nazywamy </a:t>
            </a:r>
            <a:r>
              <a:rPr lang="pl-PL" altLang="pl-PL" sz="2400" b="1"/>
              <a:t>kamieniami milowymi</a:t>
            </a:r>
            <a:r>
              <a:rPr lang="pl-PL" altLang="pl-PL" sz="2400"/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</p:spTree>
    <p:extLst>
      <p:ext uri="{BB962C8B-B14F-4D97-AF65-F5344CB8AC3E}">
        <p14:creationId xmlns:p14="http://schemas.microsoft.com/office/powerpoint/2010/main" val="23573302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C4E127C9-5196-41B6-A144-2F216BCF163E}"/>
              </a:ext>
            </a:extLst>
          </p:cNvPr>
          <p:cNvSpPr/>
          <p:nvPr/>
        </p:nvSpPr>
        <p:spPr>
          <a:xfrm>
            <a:off x="323850" y="836613"/>
            <a:ext cx="8496300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b="1" dirty="0"/>
          </a:p>
          <a:p>
            <a:pPr>
              <a:lnSpc>
                <a:spcPct val="150000"/>
              </a:lnSpc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Może to być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podpisanie dokumentu,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otrzymanie wyniku,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ważne spotkanie,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zatwierdzenie pracy itp. </a:t>
            </a:r>
          </a:p>
          <a:p>
            <a:pPr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Zazwyczaj wystąpienie kamienia milowego wiąże się                            z dalszymi decyzjami odnośnie do rozwoju projektu.</a:t>
            </a:r>
          </a:p>
          <a:p>
            <a:pPr>
              <a:lnSpc>
                <a:spcPct val="20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309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19</TotalTime>
  <Words>584</Words>
  <Application>Microsoft Office PowerPoint</Application>
  <PresentationFormat>Pokaz na ekranie (4:3)</PresentationFormat>
  <Paragraphs>83</Paragraphs>
  <Slides>13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szablon Radom</vt:lpstr>
      <vt:lpstr>Projekt realizowany pod nadzorem Ministerstwa Edukacji Narodowej    VULCAN kompetencji  w ŚLĄSKICH SAMORZĄDACH</vt:lpstr>
      <vt:lpstr>Opracowanie katalogu  „kamieni milowych”  Moduł V, Dzień 2 sesja 4 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                     Autor: Maria Utracka/ Dorota Tomaszewicz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Wykres Gantta </vt:lpstr>
      <vt:lpstr>Etapy planowania 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8</cp:revision>
  <dcterms:created xsi:type="dcterms:W3CDTF">2018-03-23T16:36:21Z</dcterms:created>
  <dcterms:modified xsi:type="dcterms:W3CDTF">2018-09-11T15:32:02Z</dcterms:modified>
</cp:coreProperties>
</file>